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6" r:id="rId3"/>
    <p:sldId id="309" r:id="rId4"/>
    <p:sldId id="312" r:id="rId5"/>
    <p:sldId id="441" r:id="rId6"/>
    <p:sldId id="442" r:id="rId7"/>
    <p:sldId id="315" r:id="rId8"/>
    <p:sldId id="318" r:id="rId9"/>
    <p:sldId id="373" r:id="rId10"/>
    <p:sldId id="438" r:id="rId11"/>
    <p:sldId id="439" r:id="rId12"/>
    <p:sldId id="365" r:id="rId13"/>
    <p:sldId id="443" r:id="rId14"/>
    <p:sldId id="368" r:id="rId15"/>
    <p:sldId id="370" r:id="rId16"/>
    <p:sldId id="440" r:id="rId17"/>
    <p:sldId id="371" r:id="rId18"/>
    <p:sldId id="316" r:id="rId19"/>
    <p:sldId id="279" r:id="rId20"/>
  </p:sldIdLst>
  <p:sldSz cx="6858000" cy="5143500"/>
  <p:notesSz cx="6858000" cy="9144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Cambria Math" panose="02040503050406030204" pitchFamily="18" charset="0"/>
      <p:regular r:id="rId25"/>
    </p:embeddedFont>
    <p:embeddedFont>
      <p:font typeface="Constantia" panose="02030602050306030303" pitchFamily="18" charset="0"/>
      <p:regular r:id="rId26"/>
      <p:bold r:id="rId27"/>
      <p:italic r:id="rId28"/>
      <p:boldItalic r:id="rId29"/>
    </p:embeddedFont>
    <p:embeddedFont>
      <p:font typeface="Montserrat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418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C5E19-F7B2-4EAC-9170-22403BCCDF83}">
  <a:tblStyle styleId="{070C5E19-F7B2-4EAC-9170-22403BCCD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8" autoAdjust="0"/>
    <p:restoredTop sz="85124" autoAdjust="0"/>
  </p:normalViewPr>
  <p:slideViewPr>
    <p:cSldViewPr>
      <p:cViewPr varScale="1">
        <p:scale>
          <a:sx n="136" d="100"/>
          <a:sy n="136" d="100"/>
        </p:scale>
        <p:origin x="2344" y="192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36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E8FB-F4EE-42C7-B57C-604D8C4FAFCE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1734-7F9F-4F08-B819-BBBADF0BE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2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575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141103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201693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426554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加引文</a:t>
                </a:r>
                <a:endParaRPr lang="en-US" altLang="zh-CN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zh-CN" altLang="en-US" sz="1100" dirty="0"/>
                  <a:t>直观理解：越往上泛化越容易满足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100" dirty="0"/>
                  <a:t>-Anonymity</a:t>
                </a:r>
                <a:r>
                  <a:rPr lang="zh-CN" altLang="en-US" sz="1100" dirty="0"/>
                  <a:t>，需要删除的记录数也就越少。</a:t>
                </a:r>
                <a:endParaRPr lang="en-US" altLang="zh-CN" sz="11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加引文</a:t>
                </a:r>
                <a:endParaRPr lang="en-US" altLang="zh-CN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zh-CN" altLang="en-US" sz="1100" dirty="0"/>
                  <a:t>直观理解：越往上泛化越容易满足</a:t>
                </a:r>
                <a:r>
                  <a:rPr lang="en-US" altLang="zh-CN" sz="1100" i="0" dirty="0">
                    <a:latin typeface="Cambria Math" panose="02040503050406030204" pitchFamily="18" charset="0"/>
                  </a:rPr>
                  <a:t>𝐾</a:t>
                </a:r>
                <a:r>
                  <a:rPr lang="en-US" altLang="zh-CN" sz="1100" dirty="0"/>
                  <a:t>-Anonymity</a:t>
                </a:r>
                <a:r>
                  <a:rPr lang="zh-CN" altLang="en-US" sz="1100" dirty="0"/>
                  <a:t>，需要删除的记录数也就越少。</a:t>
                </a:r>
                <a:endParaRPr lang="en-US" altLang="zh-CN" sz="1100" dirty="0"/>
              </a:p>
              <a:p>
                <a:endParaRPr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67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313782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295893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21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94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27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281527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159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9" y="0"/>
            <a:ext cx="6858000" cy="25716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854400" y="645550"/>
            <a:ext cx="5149350" cy="192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2400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altLang="zh-CN" dirty="0" err="1"/>
              <a:t>Abc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54400" y="2800350"/>
            <a:ext cx="5149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zh-CN" altLang="en-US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8164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 hasCustomPrompt="1"/>
          </p:nvPr>
        </p:nvSpPr>
        <p:spPr>
          <a:xfrm>
            <a:off x="757651" y="1240971"/>
            <a:ext cx="5348475" cy="3269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8000" lvl="0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marL="914400" lvl="1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r>
              <a:rPr lang="en-US" altLang="zh-CN" dirty="0"/>
              <a:t>Content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en-US" altLang="zh-CN" dirty="0"/>
              <a:t>Content</a:t>
            </a:r>
          </a:p>
          <a:p>
            <a:pPr lvl="1"/>
            <a:r>
              <a:rPr lang="en-US" altLang="zh-CN" dirty="0"/>
              <a:t>Content</a:t>
            </a:r>
          </a:p>
          <a:p>
            <a:endParaRPr dirty="0"/>
          </a:p>
        </p:txBody>
      </p:sp>
      <p:sp>
        <p:nvSpPr>
          <p:cNvPr id="8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10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5092031"/>
            <a:ext cx="6858000" cy="86723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257800" y="4933238"/>
            <a:ext cx="16002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7945" y="4941570"/>
            <a:ext cx="1600200" cy="2738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pPr/>
              <a:t>2021/4/20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18826" y="722928"/>
            <a:ext cx="6566558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6" descr="“中科大 logo”的图片搜索结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05" y="228549"/>
            <a:ext cx="1852017" cy="41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68"/>
          <p:cNvGrpSpPr>
            <a:grpSpLocks/>
          </p:cNvGrpSpPr>
          <p:nvPr userDrawn="1"/>
        </p:nvGrpSpPr>
        <p:grpSpPr bwMode="auto">
          <a:xfrm>
            <a:off x="88150" y="262156"/>
            <a:ext cx="270569" cy="460772"/>
            <a:chOff x="0" y="0"/>
            <a:chExt cx="563562" cy="720725"/>
          </a:xfrm>
          <a:solidFill>
            <a:srgbClr val="0070C0"/>
          </a:solidFill>
        </p:grpSpPr>
        <p:sp>
          <p:nvSpPr>
            <p:cNvPr id="16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2147483646 w 64"/>
                <a:gd name="T1" fmla="*/ 2147483646 h 321"/>
                <a:gd name="T2" fmla="*/ 2147483646 w 64"/>
                <a:gd name="T3" fmla="*/ 2147483646 h 321"/>
                <a:gd name="T4" fmla="*/ 0 w 64"/>
                <a:gd name="T5" fmla="*/ 2147483646 h 321"/>
                <a:gd name="T6" fmla="*/ 0 w 64"/>
                <a:gd name="T7" fmla="*/ 2147483646 h 321"/>
                <a:gd name="T8" fmla="*/ 2147483646 w 64"/>
                <a:gd name="T9" fmla="*/ 0 h 321"/>
                <a:gd name="T10" fmla="*/ 2147483646 w 64"/>
                <a:gd name="T11" fmla="*/ 2147483646 h 321"/>
                <a:gd name="T12" fmla="*/ 2147483646 w 64"/>
                <a:gd name="T13" fmla="*/ 2147483646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  <p:sp>
          <p:nvSpPr>
            <p:cNvPr id="17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2147483646 w 63"/>
                <a:gd name="T1" fmla="*/ 2147483646 h 125"/>
                <a:gd name="T2" fmla="*/ 2147483646 w 63"/>
                <a:gd name="T3" fmla="*/ 2147483646 h 125"/>
                <a:gd name="T4" fmla="*/ 0 w 63"/>
                <a:gd name="T5" fmla="*/ 2147483646 h 125"/>
                <a:gd name="T6" fmla="*/ 0 w 63"/>
                <a:gd name="T7" fmla="*/ 2147483646 h 125"/>
                <a:gd name="T8" fmla="*/ 2147483646 w 63"/>
                <a:gd name="T9" fmla="*/ 0 h 125"/>
                <a:gd name="T10" fmla="*/ 2147483646 w 63"/>
                <a:gd name="T11" fmla="*/ 2147483646 h 125"/>
                <a:gd name="T12" fmla="*/ 2147483646 w 63"/>
                <a:gd name="T13" fmla="*/ 214748364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  <p:sp>
          <p:nvSpPr>
            <p:cNvPr id="18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2147483646 w 64"/>
                <a:gd name="T1" fmla="*/ 2147483646 h 218"/>
                <a:gd name="T2" fmla="*/ 2147483646 w 64"/>
                <a:gd name="T3" fmla="*/ 2147483646 h 218"/>
                <a:gd name="T4" fmla="*/ 0 w 64"/>
                <a:gd name="T5" fmla="*/ 2147483646 h 218"/>
                <a:gd name="T6" fmla="*/ 0 w 64"/>
                <a:gd name="T7" fmla="*/ 2147483646 h 218"/>
                <a:gd name="T8" fmla="*/ 2147483646 w 64"/>
                <a:gd name="T9" fmla="*/ 0 h 218"/>
                <a:gd name="T10" fmla="*/ 2147483646 w 64"/>
                <a:gd name="T11" fmla="*/ 2147483646 h 218"/>
                <a:gd name="T12" fmla="*/ 2147483646 w 6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</p:grpSp>
    </p:spTree>
    <p:extLst>
      <p:ext uri="{BB962C8B-B14F-4D97-AF65-F5344CB8AC3E}">
        <p14:creationId xmlns:p14="http://schemas.microsoft.com/office/powerpoint/2010/main" val="22475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7651" y="648725"/>
            <a:ext cx="534847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/>
              <a:t>纵纹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7651" y="1434950"/>
            <a:ext cx="5348475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lvl="0" indent="-381000">
              <a:spcBef>
                <a:spcPts val="600"/>
              </a:spcBef>
              <a:buClr>
                <a:srgbClr val="418EBD"/>
              </a:buClr>
              <a:buSzPts val="2400"/>
              <a:buChar char="»"/>
            </a:pP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824820" y="648725"/>
            <a:ext cx="41152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 panose="02010600030101010101" charset="0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18EBD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00" b="0" i="0" u="none" strike="noStrike" cap="none" dirty="0">
          <a:solidFill>
            <a:schemeClr val="bg2">
              <a:lumMod val="50000"/>
            </a:schemeClr>
          </a:solidFill>
          <a:latin typeface="Montserrat" panose="02010600030101010101" charset="0"/>
          <a:ea typeface="微软雅黑" panose="020B0503020204020204" pitchFamily="34" charset="-122"/>
          <a:cs typeface="Arial"/>
          <a:sym typeface="Source Sans Pro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dul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xff1994/article/details/8314911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28611" y="1462087"/>
            <a:ext cx="6181725" cy="928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Methodology, Ethics and Practice of </a:t>
            </a:r>
            <a:br>
              <a:rPr lang="en-US" dirty="0"/>
            </a:br>
            <a:r>
              <a:rPr lang="en-US" dirty="0"/>
              <a:t>Data </a:t>
            </a:r>
            <a:r>
              <a:rPr lang="en-US" altLang="zh-CN" dirty="0"/>
              <a:t>P</a:t>
            </a:r>
            <a:r>
              <a:rPr lang="en-US" dirty="0"/>
              <a:t>rivacy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438149" y="3509957"/>
            <a:ext cx="5962650" cy="117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sz="1600" i="1" dirty="0">
                <a:solidFill>
                  <a:srgbClr val="418EBD"/>
                </a:solidFill>
                <a:latin typeface="Montserrat"/>
                <a:ea typeface="Montserrat"/>
                <a:cs typeface="Montserrat"/>
                <a:sym typeface="Montserrat"/>
              </a:rPr>
              <a:t>Lan Zhang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School of Computer Science and Technology 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University of Science and Technology of China 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Spring 2021</a:t>
            </a:r>
            <a:endParaRPr lang="zh-CN" altLang="en-US" i="1" dirty="0">
              <a:solidFill>
                <a:srgbClr val="418EBD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11" y="2876649"/>
            <a:ext cx="618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FFFFFF"/>
              </a:buClr>
              <a:buSzPts val="3600"/>
              <a:buFont typeface="Montserrat"/>
              <a:buNone/>
              <a:defRPr sz="2000" b="1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实验部分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3" y="1196521"/>
            <a:ext cx="5768502" cy="3269117"/>
          </a:xfrm>
        </p:spPr>
        <p:txBody>
          <a:bodyPr/>
          <a:lstStyle/>
          <a:p>
            <a:pPr algn="just"/>
            <a:r>
              <a:rPr lang="en-US" altLang="zh-CN" sz="1200" dirty="0"/>
              <a:t>LM[1] is defined in terms of a normalized loss for each attribute of every tuple. </a:t>
            </a:r>
          </a:p>
          <a:p>
            <a:pPr algn="just"/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r>
              <a:rPr lang="en-US" altLang="zh-CN" sz="1200" dirty="0"/>
              <a:t>Quantify the loss when a leaf node value cannot be disambiguated from another value due to generation.</a:t>
            </a:r>
          </a:p>
          <a:p>
            <a:pPr algn="just"/>
            <a:r>
              <a:rPr lang="en-US" altLang="zh-CN" sz="1200" b="1" dirty="0"/>
              <a:t>Categorical attribute A: </a:t>
            </a:r>
            <a:r>
              <a:rPr lang="en-US" altLang="zh-CN" sz="1200" dirty="0"/>
              <a:t>For a tuple t, suppose the value of </a:t>
            </a:r>
            <a:r>
              <a:rPr lang="en-US" altLang="zh-CN" sz="1200" b="1" dirty="0"/>
              <a:t>t[A] has been generalized to x</a:t>
            </a:r>
            <a:r>
              <a:rPr lang="en-US" altLang="zh-CN" sz="1200" dirty="0"/>
              <a:t>. Letting |A| represent the total number of leaf nodes in the tree; Letting M represent the number of leaf nodes in the subtree rooted at x, then the </a:t>
            </a:r>
            <a:r>
              <a:rPr lang="en-US" altLang="zh-CN" sz="1200" b="1" dirty="0"/>
              <a:t>loss for t[A] is (M − 1)/(|A| − 1). </a:t>
            </a:r>
          </a:p>
          <a:p>
            <a:pPr algn="just"/>
            <a:r>
              <a:rPr lang="en-US" altLang="zh-CN" sz="1200" b="1" dirty="0">
                <a:solidFill>
                  <a:srgbClr val="FF0000"/>
                </a:solidFill>
              </a:rPr>
              <a:t>What is the loss for “State”? 2/7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1200" dirty="0"/>
              <a:t>The loss for attribute A is the average of the loss for all tuples t. The LM for the entire data set is the sum of the losses for each attribute.</a:t>
            </a:r>
          </a:p>
          <a:p>
            <a:pPr algn="just"/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评价指标 </a:t>
            </a:r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5AA0D7-272B-4362-8B11-AA2DF7FB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1" y="1803562"/>
            <a:ext cx="1958009" cy="6740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2CA00C-EFF3-4D69-B70B-F9DA927863A4}"/>
              </a:ext>
            </a:extLst>
          </p:cNvPr>
          <p:cNvSpPr txBox="1"/>
          <p:nvPr/>
        </p:nvSpPr>
        <p:spPr>
          <a:xfrm>
            <a:off x="273243" y="4410997"/>
            <a:ext cx="613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[1]V. S. Iyengar , “Transforming data to satisfy privacy constraints,” in ACM SIGKDD International Conference on Knowledge Discovery and Data Mining, 2002.</a:t>
            </a:r>
          </a:p>
        </p:txBody>
      </p:sp>
    </p:spTree>
    <p:extLst>
      <p:ext uri="{BB962C8B-B14F-4D97-AF65-F5344CB8AC3E}">
        <p14:creationId xmlns:p14="http://schemas.microsoft.com/office/powerpoint/2010/main" val="240665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3" y="1196521"/>
                <a:ext cx="5525407" cy="3269117"/>
              </a:xfrm>
            </p:spPr>
            <p:txBody>
              <a:bodyPr/>
              <a:lstStyle/>
              <a:p>
                <a:pPr algn="just"/>
                <a:r>
                  <a:rPr lang="en-US" altLang="zh-CN" sz="1200" dirty="0"/>
                  <a:t>LM is defined in terms of a normalized loss for each attribute of every tuple. </a:t>
                </a:r>
              </a:p>
              <a:p>
                <a:pPr algn="just"/>
                <a:r>
                  <a:rPr lang="en-US" altLang="zh-CN" sz="1200" b="1" dirty="0"/>
                  <a:t>Numerical information: </a:t>
                </a:r>
                <a:r>
                  <a:rPr lang="en-US" altLang="zh-CN" sz="1200" dirty="0"/>
                  <a:t>For a tuple t, suppose the value of t[A] has been generalized to an interval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200" dirty="0"/>
                  <a:t>. Letting the lower and upper bounds in the table for A be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1200" dirty="0"/>
                  <a:t>. The normalized loss for this entry is given by </a:t>
                </a:r>
                <a14:m>
                  <m:oMath xmlns:m="http://schemas.openxmlformats.org/officeDocument/2006/math">
                    <m:r>
                      <a:rPr lang="en-US" altLang="zh-CN" sz="1200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12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b="1" dirty="0"/>
                  <a:t>.</a:t>
                </a:r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r>
                  <a:rPr lang="en-US" altLang="zh-CN" sz="1200" dirty="0"/>
                  <a:t>The loss for age [20-30] is (30-20)/(40-20)</a:t>
                </a:r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marL="0" indent="0" algn="just">
                  <a:buNone/>
                </a:pPr>
                <a:endParaRPr lang="en-US" altLang="zh-CN" sz="1200" b="1" dirty="0"/>
              </a:p>
              <a:p>
                <a:pPr algn="just"/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3" y="1196521"/>
                <a:ext cx="5525407" cy="3269117"/>
              </a:xfrm>
              <a:blipFill>
                <a:blip r:embed="rId2"/>
                <a:stretch>
                  <a:fillRect l="-1373" t="-1544" b="-10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评价指标 </a:t>
            </a:r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1E2DB1-4B59-4B70-97D0-3752801D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91" y="2571750"/>
            <a:ext cx="3488635" cy="1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1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endParaRPr lang="en-US" altLang="zh-CN" sz="1200" dirty="0">
              <a:hlinkClick r:id="rId3"/>
            </a:endParaRPr>
          </a:p>
          <a:p>
            <a:r>
              <a:rPr lang="zh-CN" altLang="en-US" sz="1200" dirty="0"/>
              <a:t>下载链接：</a:t>
            </a:r>
            <a:r>
              <a:rPr lang="en-US" altLang="zh-CN" sz="1200" dirty="0">
                <a:hlinkClick r:id="rId3"/>
              </a:rPr>
              <a:t>https://archive.ics.uci.edu/ml/datasets/adult</a:t>
            </a:r>
            <a:r>
              <a:rPr lang="en-US" altLang="zh-CN" sz="1200" dirty="0"/>
              <a:t> </a:t>
            </a:r>
          </a:p>
          <a:p>
            <a:r>
              <a:rPr lang="zh-CN" altLang="en-US" sz="1200" dirty="0"/>
              <a:t>有</a:t>
            </a:r>
            <a:r>
              <a:rPr lang="en-US" altLang="zh-CN" sz="1200" dirty="0"/>
              <a:t>32561</a:t>
            </a:r>
            <a:r>
              <a:rPr lang="zh-CN" altLang="en-US" sz="1200" dirty="0"/>
              <a:t>条数据，删除空的或有</a:t>
            </a:r>
            <a:r>
              <a:rPr lang="en-US" altLang="zh-CN" sz="1200" dirty="0"/>
              <a:t>?</a:t>
            </a:r>
            <a:r>
              <a:rPr lang="zh-CN" altLang="en-US" sz="1200" dirty="0"/>
              <a:t>的行后，剩余</a:t>
            </a:r>
            <a:r>
              <a:rPr lang="en-US" altLang="zh-CN" sz="1200" b="1" dirty="0"/>
              <a:t>30162</a:t>
            </a:r>
            <a:r>
              <a:rPr lang="zh-CN" altLang="en-US" sz="1200" dirty="0"/>
              <a:t>条。</a:t>
            </a:r>
            <a:endParaRPr lang="en-US" altLang="zh-CN" sz="1200" dirty="0"/>
          </a:p>
          <a:p>
            <a:r>
              <a:rPr lang="en-US" altLang="zh-CN" sz="1200" dirty="0"/>
              <a:t>15</a:t>
            </a:r>
            <a:r>
              <a:rPr lang="zh-CN" altLang="en-US" sz="1200" dirty="0"/>
              <a:t>个</a:t>
            </a:r>
            <a:r>
              <a:rPr lang="en-US" altLang="zh-CN" sz="1200" dirty="0"/>
              <a:t>attributes [‘age’, ‘</a:t>
            </a:r>
            <a:r>
              <a:rPr lang="en-US" altLang="zh-CN" sz="1200" dirty="0" err="1"/>
              <a:t>work_class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final_weight</a:t>
            </a:r>
            <a:r>
              <a:rPr lang="en-US" altLang="zh-CN" sz="1200" dirty="0"/>
              <a:t>’, ‘education’, ‘</a:t>
            </a:r>
            <a:r>
              <a:rPr lang="en-US" altLang="zh-CN" sz="1200" dirty="0" err="1"/>
              <a:t>education_num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marital_status</a:t>
            </a:r>
            <a:r>
              <a:rPr lang="en-US" altLang="zh-CN" sz="1200" dirty="0"/>
              <a:t>’, ‘occupation’, ‘relationship’, ‘race’, ‘sex’, ‘</a:t>
            </a:r>
            <a:r>
              <a:rPr lang="en-US" altLang="zh-CN" sz="1200" dirty="0" err="1"/>
              <a:t>capital_gain</a:t>
            </a:r>
            <a:r>
              <a:rPr lang="en-US" altLang="zh-CN" sz="1200" dirty="0"/>
              <a:t>’,  ‘</a:t>
            </a:r>
            <a:r>
              <a:rPr lang="en-US" altLang="zh-CN" sz="1200" dirty="0" err="1"/>
              <a:t>capital_loss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hours_per_week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native_country</a:t>
            </a:r>
            <a:r>
              <a:rPr lang="en-US" altLang="zh-CN" sz="1200" dirty="0"/>
              <a:t>’, ‘class’]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Adult</a:t>
            </a:r>
            <a:r>
              <a:rPr lang="zh-CN" altLang="en-US" dirty="0"/>
              <a:t>数据集介绍（文件夹中有提供）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D067C4-EFDF-44C3-8272-257C74E87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20" y="2919933"/>
            <a:ext cx="5515049" cy="14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r>
              <a:rPr lang="zh-CN" altLang="en-US" dirty="0"/>
              <a:t>必做部分</a:t>
            </a:r>
            <a:r>
              <a:rPr lang="en-US" altLang="zh-CN" dirty="0"/>
              <a:t>80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代码正确：</a:t>
            </a:r>
            <a:r>
              <a:rPr lang="en-US" altLang="zh-CN" dirty="0"/>
              <a:t>50</a:t>
            </a:r>
            <a:r>
              <a:rPr lang="zh-CN" altLang="en-US" dirty="0"/>
              <a:t> （每个算法各</a:t>
            </a:r>
            <a:r>
              <a:rPr lang="en-US" altLang="zh-CN" dirty="0"/>
              <a:t>25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代码清晰有注释：</a:t>
            </a:r>
            <a:r>
              <a:rPr lang="en-US" altLang="zh-CN" dirty="0"/>
              <a:t>10</a:t>
            </a:r>
          </a:p>
          <a:p>
            <a:pPr lvl="1"/>
            <a:r>
              <a:rPr lang="zh-CN" altLang="en-US" dirty="0"/>
              <a:t>实验报告，测试分析结果和讨论：</a:t>
            </a:r>
            <a:r>
              <a:rPr lang="en-US" altLang="zh-CN" dirty="0"/>
              <a:t>20</a:t>
            </a:r>
          </a:p>
          <a:p>
            <a:r>
              <a:rPr lang="zh-CN" altLang="en-US" dirty="0"/>
              <a:t>选做部分</a:t>
            </a:r>
            <a:r>
              <a:rPr lang="en-US" altLang="zh-CN" dirty="0"/>
              <a:t>20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Samarati</a:t>
            </a:r>
            <a:r>
              <a:rPr lang="zh-CN" altLang="en-US" dirty="0"/>
              <a:t>算法可能会有很多解满足要求，调研并探究如何选择输出保证结果的可用性尽可能大，说说你的启发，</a:t>
            </a:r>
            <a:r>
              <a:rPr lang="en-US" altLang="zh-CN" dirty="0"/>
              <a:t>(e.g.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/>
              <a:t>选用合适的评价指标评价不同的输出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15</a:t>
            </a:r>
            <a:endParaRPr lang="en-US" altLang="zh-CN" dirty="0"/>
          </a:p>
          <a:p>
            <a:pPr lvl="1"/>
            <a:r>
              <a:rPr lang="en-US" altLang="zh-CN" dirty="0"/>
              <a:t>Mondrian</a:t>
            </a:r>
            <a:r>
              <a:rPr lang="zh-CN" altLang="en-US" dirty="0"/>
              <a:t>算法处理</a:t>
            </a:r>
            <a:r>
              <a:rPr lang="en-US" altLang="zh-CN" dirty="0"/>
              <a:t>categorical</a:t>
            </a:r>
            <a:r>
              <a:rPr lang="zh-CN" altLang="en-US" dirty="0"/>
              <a:t>（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 panose="02010600030101010101" charset="0"/>
                <a:ea typeface="微软雅黑" panose="020B0503020204020204" pitchFamily="34" charset="-122"/>
                <a:cs typeface="Arial"/>
                <a:sym typeface="Arial"/>
              </a:rPr>
              <a:t>如</a:t>
            </a:r>
            <a:r>
              <a:rPr lang="en-US" altLang="zh-CN" dirty="0">
                <a:solidFill>
                  <a:srgbClr val="666666">
                    <a:lumMod val="75000"/>
                  </a:srgbClr>
                </a:solidFill>
              </a:rPr>
              <a:t>Gender</a:t>
            </a:r>
            <a:r>
              <a:rPr lang="zh-CN" altLang="en-US" dirty="0"/>
              <a:t>）</a:t>
            </a:r>
            <a:r>
              <a:rPr lang="en-US" altLang="zh-CN" dirty="0"/>
              <a:t> 5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代码抄袭</a:t>
            </a:r>
            <a:r>
              <a:rPr lang="en-US" altLang="zh-CN" dirty="0"/>
              <a:t>0</a:t>
            </a:r>
            <a:r>
              <a:rPr lang="zh-CN" altLang="en-US" dirty="0"/>
              <a:t>，会有查重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64317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实现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/>
                  <a:t>-Anonymity</a:t>
                </a:r>
                <a:r>
                  <a:rPr lang="zh-CN" altLang="en-US" dirty="0"/>
                  <a:t>两种算法（后面两页有具体要求）：</a:t>
                </a:r>
                <a:endParaRPr lang="en-US" altLang="zh-CN" dirty="0"/>
              </a:p>
              <a:p>
                <a:pPr lvl="1"/>
                <a:r>
                  <a:rPr lang="en-US" altLang="zh-CN" sz="1200" dirty="0" err="1"/>
                  <a:t>Samarati</a:t>
                </a:r>
                <a:r>
                  <a:rPr lang="zh-CN" altLang="en-US" sz="1200" dirty="0"/>
                  <a:t>算法（</a:t>
                </a:r>
                <a:r>
                  <a:rPr lang="en-US" altLang="zh-CN" sz="1200" dirty="0"/>
                  <a:t>categorical </a:t>
                </a:r>
                <a:r>
                  <a:rPr lang="zh-CN" altLang="en-US" sz="1200" dirty="0"/>
                  <a:t>型）</a:t>
                </a:r>
                <a:endParaRPr lang="en-US" altLang="zh-CN" sz="1200" dirty="0"/>
              </a:p>
              <a:p>
                <a:pPr lvl="1"/>
                <a:r>
                  <a:rPr lang="en-US" altLang="zh-CN" sz="1200" dirty="0"/>
                  <a:t>Mondrian</a:t>
                </a:r>
                <a:r>
                  <a:rPr lang="zh-CN" altLang="en-US" sz="1200" dirty="0"/>
                  <a:t>算法（数值型）</a:t>
                </a:r>
                <a:endParaRPr lang="en-US" altLang="zh-CN" sz="1200" dirty="0"/>
              </a:p>
              <a:p>
                <a:r>
                  <a:rPr lang="zh-CN" altLang="en-US" dirty="0"/>
                  <a:t>实验报告：问题描述、程序使用指南、实验结果分析、讨论与总结。</a:t>
                </a:r>
                <a:endParaRPr lang="en-US" altLang="zh-CN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>
                <a:blip r:embed="rId3"/>
                <a:stretch>
                  <a:fillRect l="-1663" r="-4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1826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1FDFB5-79FE-4565-9F2F-80BE0879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31" y="3514184"/>
            <a:ext cx="4071314" cy="1088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en-US" altLang="zh-CN" dirty="0" err="1"/>
                  <a:t>Samarati</a:t>
                </a:r>
                <a:r>
                  <a:rPr lang="zh-CN" altLang="en-US" dirty="0"/>
                  <a:t>算法：</a:t>
                </a:r>
                <a:endParaRPr lang="en-US" altLang="zh-CN" dirty="0"/>
              </a:p>
              <a:p>
                <a:pPr lvl="1"/>
                <a:r>
                  <a:rPr lang="zh-CN" altLang="en-US" sz="1000" dirty="0"/>
                  <a:t>使用</a:t>
                </a:r>
                <a:r>
                  <a:rPr lang="en-US" altLang="zh-CN" sz="1000" dirty="0"/>
                  <a:t>Adult</a:t>
                </a:r>
                <a:r>
                  <a:rPr lang="zh-CN" altLang="en-US" sz="1000" dirty="0"/>
                  <a:t>数据集；</a:t>
                </a:r>
                <a:endParaRPr lang="en-US" altLang="zh-CN" sz="1000" dirty="0"/>
              </a:p>
              <a:p>
                <a:pPr lvl="1"/>
                <a:r>
                  <a:rPr lang="en-US" altLang="zh-CN" sz="1000" dirty="0"/>
                  <a:t>QI={age, gender, race, marital _status}</a:t>
                </a:r>
                <a:r>
                  <a:rPr lang="zh-CN" altLang="en-US" sz="1000" dirty="0"/>
                  <a:t> （</a:t>
                </a:r>
                <a:r>
                  <a:rPr lang="en-US" altLang="zh-CN" sz="1000" dirty="0"/>
                  <a:t> categorical </a:t>
                </a:r>
                <a:r>
                  <a:rPr lang="zh-CN" altLang="en-US" sz="1000" dirty="0"/>
                  <a:t>型）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=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{occupation}</a:t>
                </a:r>
              </a:p>
              <a:p>
                <a:pPr lvl="1"/>
                <a:r>
                  <a:rPr lang="zh-CN" altLang="en-US" sz="1000" dirty="0"/>
                  <a:t>输入：</a:t>
                </a:r>
                <a:r>
                  <a:rPr lang="fr-FR" altLang="zh-CN" sz="1000" dirty="0"/>
                  <a:t>data, k, max</a:t>
                </a:r>
                <a:r>
                  <a:rPr lang="en-US" altLang="zh-CN" sz="1000" dirty="0"/>
                  <a:t>S</a:t>
                </a:r>
                <a:r>
                  <a:rPr lang="fr-FR" altLang="zh-CN" sz="1000" dirty="0"/>
                  <a:t>up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(data</a:t>
                </a:r>
                <a:r>
                  <a:rPr lang="zh-CN" altLang="en-US" sz="1000" dirty="0"/>
                  <a:t>是数据集，</a:t>
                </a:r>
                <a:r>
                  <a:rPr lang="en-US" altLang="zh-CN" sz="1000" dirty="0"/>
                  <a:t>k</a:t>
                </a:r>
                <a:r>
                  <a:rPr lang="zh-CN" altLang="en-US" sz="1000" dirty="0"/>
                  <a:t>是</a:t>
                </a:r>
                <a:r>
                  <a:rPr lang="en-US" altLang="zh-CN" sz="1000" dirty="0"/>
                  <a:t>K-Anonymity</a:t>
                </a:r>
                <a:r>
                  <a:rPr lang="zh-CN" altLang="en-US" sz="1000" dirty="0"/>
                  <a:t>的参数，</a:t>
                </a:r>
                <a:r>
                  <a:rPr lang="en-US" altLang="zh-CN" sz="1000" dirty="0" err="1"/>
                  <a:t>maxSup</a:t>
                </a:r>
                <a:r>
                  <a:rPr lang="zh-CN" altLang="en-US" sz="1000" dirty="0"/>
                  <a:t>表示最大</a:t>
                </a:r>
                <a:r>
                  <a:rPr lang="en-US" altLang="zh-CN" sz="1000" dirty="0"/>
                  <a:t>suppression</a:t>
                </a:r>
                <a:r>
                  <a:rPr lang="zh-CN" altLang="en-US" sz="1000" dirty="0"/>
                  <a:t>的个数</a:t>
                </a:r>
                <a:r>
                  <a:rPr lang="en-US" altLang="zh-CN" sz="1000" dirty="0"/>
                  <a:t>)</a:t>
                </a:r>
                <a:r>
                  <a:rPr lang="zh-CN" altLang="en-US" sz="1000" dirty="0"/>
                  <a:t>；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输出：匿名后的数据集。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评价指标： 运行时间和</a:t>
                </a:r>
                <a:r>
                  <a:rPr lang="en-US" altLang="zh-CN" sz="1000" dirty="0"/>
                  <a:t>LM 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sz="1200" dirty="0"/>
                  <a:t>可取</a:t>
                </a:r>
                <a:r>
                  <a:rPr lang="en-US" altLang="zh-CN" sz="1200" dirty="0"/>
                  <a:t>K=10,maxSup=20</a:t>
                </a:r>
                <a:r>
                  <a:rPr lang="zh-CN" altLang="en-US" sz="1200" dirty="0"/>
                  <a:t>。并测试不同的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𝑚𝑎𝑥𝑆𝑢𝑝</m:t>
                    </m:r>
                  </m:oMath>
                </a14:m>
                <a:r>
                  <a:rPr lang="zh-CN" altLang="en-US" sz="1200" dirty="0"/>
                  <a:t>对实验结果的影响。</a:t>
                </a:r>
                <a:endParaRPr lang="en-US" altLang="zh-CN" sz="1200" dirty="0"/>
              </a:p>
              <a:p>
                <a:r>
                  <a:rPr lang="en-US" altLang="zh-CN" sz="1200" dirty="0"/>
                  <a:t>Age: </a:t>
                </a:r>
                <a:r>
                  <a:rPr lang="zh-CN" altLang="en-US" sz="1200" dirty="0"/>
                  <a:t>共五层，</a:t>
                </a:r>
                <a:r>
                  <a:rPr lang="en-US" altLang="zh-CN" sz="1200" dirty="0"/>
                  <a:t>(1)</a:t>
                </a:r>
                <a:r>
                  <a:rPr lang="zh-CN" altLang="en-US" sz="1200" dirty="0"/>
                  <a:t>原始值，</a:t>
                </a:r>
                <a:r>
                  <a:rPr lang="en-US" altLang="zh-CN" sz="1200" dirty="0"/>
                  <a:t>(2)range-5, (3)range-10, (4)range-20, (5)*</a:t>
                </a:r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r>
                  <a:rPr lang="en-US" altLang="zh-CN" sz="1200" dirty="0"/>
                  <a:t>Gender:</a:t>
                </a:r>
                <a:r>
                  <a:rPr lang="zh-CN" altLang="en-US" sz="1200" dirty="0"/>
                  <a:t>共两层，</a:t>
                </a:r>
                <a:r>
                  <a:rPr lang="en-US" altLang="zh-CN" sz="1200" dirty="0"/>
                  <a:t>(1)Male, Female, (2)</a:t>
                </a:r>
                <a:r>
                  <a:rPr lang="zh-CN" altLang="en-US" sz="1200" dirty="0"/>
                  <a:t>*；</a:t>
                </a:r>
                <a:endParaRPr lang="en-US" altLang="zh-CN" sz="1200" dirty="0"/>
              </a:p>
              <a:p>
                <a:r>
                  <a:rPr lang="en-US" altLang="zh-CN" sz="1200" dirty="0"/>
                  <a:t>Race: </a:t>
                </a:r>
                <a:r>
                  <a:rPr lang="zh-CN" altLang="en-US" sz="1200" dirty="0"/>
                  <a:t>共两层，</a:t>
                </a:r>
                <a:r>
                  <a:rPr lang="en-US" altLang="zh-CN" sz="1200" dirty="0"/>
                  <a:t>(1)</a:t>
                </a:r>
                <a:r>
                  <a:rPr lang="zh-CN" altLang="en-US" sz="1200" dirty="0"/>
                  <a:t>可能的值</a:t>
                </a:r>
                <a:r>
                  <a:rPr lang="en-US" altLang="zh-CN" sz="1200" dirty="0"/>
                  <a:t>, (2)*</a:t>
                </a:r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r>
                  <a:rPr lang="en-US" altLang="zh-CN" sz="1200" dirty="0" err="1"/>
                  <a:t>Marital_status</a:t>
                </a:r>
                <a:r>
                  <a:rPr lang="en-US" altLang="zh-CN" sz="1200" dirty="0"/>
                  <a:t>:</a:t>
                </a:r>
                <a:r>
                  <a:rPr lang="zh-CN" altLang="en-US" sz="1200" dirty="0"/>
                  <a:t>共三层，如图。</a:t>
                </a:r>
                <a:endParaRPr lang="en-US" altLang="zh-CN" sz="1200" dirty="0"/>
              </a:p>
              <a:p>
                <a:pPr lvl="1"/>
                <a:endParaRPr lang="en-US" altLang="zh-CN" sz="1000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>
                <a:blip r:embed="rId4"/>
                <a:stretch>
                  <a:fillRect l="-1663" r="-2138" b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</a:t>
            </a:r>
            <a:r>
              <a:rPr lang="en-US" altLang="zh-CN" sz="1800" dirty="0" err="1"/>
              <a:t>Samarati</a:t>
            </a:r>
            <a:r>
              <a:rPr lang="zh-CN" altLang="en-US" sz="1800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153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r>
              <a:rPr lang="en-US" altLang="zh-CN" sz="1200" dirty="0"/>
              <a:t>Age</a:t>
            </a:r>
            <a:r>
              <a:rPr lang="zh-CN" altLang="en-US" sz="1200" dirty="0"/>
              <a:t>的层次类似左下图，共五层，</a:t>
            </a:r>
            <a:r>
              <a:rPr lang="en-US" altLang="zh-CN" sz="1200" dirty="0"/>
              <a:t>(1)</a:t>
            </a:r>
            <a:r>
              <a:rPr lang="zh-CN" altLang="en-US" sz="1200" dirty="0"/>
              <a:t>原始值，</a:t>
            </a:r>
            <a:r>
              <a:rPr lang="en-US" altLang="zh-CN" sz="1200" dirty="0"/>
              <a:t>(2)range-5, (3)range-10, (4)range-20, (5)*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en-US" altLang="zh-CN" sz="1200" dirty="0"/>
              <a:t>Gender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marital_status</a:t>
            </a:r>
            <a:r>
              <a:rPr lang="zh-CN" altLang="en-US" sz="1200" dirty="0"/>
              <a:t>、</a:t>
            </a:r>
            <a:r>
              <a:rPr lang="en-US" altLang="zh-CN" sz="1200" dirty="0"/>
              <a:t>race</a:t>
            </a:r>
            <a:r>
              <a:rPr lang="zh-CN" altLang="en-US" sz="1200" dirty="0"/>
              <a:t>的层次以右下文件形式给出：</a:t>
            </a:r>
            <a:endParaRPr lang="en-US" altLang="zh-CN" sz="1200" dirty="0"/>
          </a:p>
          <a:p>
            <a:pPr lvl="1"/>
            <a:r>
              <a:rPr lang="zh-CN" altLang="en-US" sz="1000" dirty="0"/>
              <a:t>子节点</a:t>
            </a:r>
            <a:r>
              <a:rPr lang="en-US" altLang="zh-CN" sz="1000" dirty="0"/>
              <a:t>,</a:t>
            </a:r>
            <a:r>
              <a:rPr lang="zh-CN" altLang="en-US" sz="1000" dirty="0"/>
              <a:t>父节点</a:t>
            </a:r>
            <a:endParaRPr lang="en-US" altLang="zh-CN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</a:t>
            </a:r>
            <a:r>
              <a:rPr lang="en-US" altLang="zh-CN" sz="1800" dirty="0" err="1"/>
              <a:t>Samarati</a:t>
            </a:r>
            <a:r>
              <a:rPr lang="zh-CN" altLang="en-US" sz="1800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00F2434-7233-6044-9203-809722181762}"/>
              </a:ext>
            </a:extLst>
          </p:cNvPr>
          <p:cNvGrpSpPr/>
          <p:nvPr/>
        </p:nvGrpSpPr>
        <p:grpSpPr>
          <a:xfrm>
            <a:off x="451524" y="2308200"/>
            <a:ext cx="2304419" cy="2299519"/>
            <a:chOff x="451524" y="2308200"/>
            <a:chExt cx="2304419" cy="229951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7516A28-D615-D84F-8546-624952416FB7}"/>
                </a:ext>
              </a:extLst>
            </p:cNvPr>
            <p:cNvSpPr txBox="1"/>
            <p:nvPr/>
          </p:nvSpPr>
          <p:spPr>
            <a:xfrm>
              <a:off x="580566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18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63A76F1-C621-594E-8126-461F56D41506}"/>
                </a:ext>
              </a:extLst>
            </p:cNvPr>
            <p:cNvSpPr txBox="1"/>
            <p:nvPr/>
          </p:nvSpPr>
          <p:spPr>
            <a:xfrm>
              <a:off x="1200237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22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DC319D5-D643-AF49-AC9C-E9E7325FDF85}"/>
                </a:ext>
              </a:extLst>
            </p:cNvPr>
            <p:cNvSpPr txBox="1"/>
            <p:nvPr/>
          </p:nvSpPr>
          <p:spPr>
            <a:xfrm>
              <a:off x="1712717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24</a:t>
              </a:r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5EC34A-F131-0F4F-80AB-D4EF3FD84E5A}"/>
                </a:ext>
              </a:extLst>
            </p:cNvPr>
            <p:cNvSpPr txBox="1"/>
            <p:nvPr/>
          </p:nvSpPr>
          <p:spPr>
            <a:xfrm>
              <a:off x="2253474" y="429994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44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6911FB8-8380-8B4B-A4A7-488A0D152A5F}"/>
                </a:ext>
              </a:extLst>
            </p:cNvPr>
            <p:cNvSpPr txBox="1"/>
            <p:nvPr/>
          </p:nvSpPr>
          <p:spPr>
            <a:xfrm>
              <a:off x="451524" y="383538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15-19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DBE498-A43F-DA40-8F48-324DC6A19879}"/>
                </a:ext>
              </a:extLst>
            </p:cNvPr>
            <p:cNvSpPr txBox="1"/>
            <p:nvPr/>
          </p:nvSpPr>
          <p:spPr>
            <a:xfrm>
              <a:off x="1282242" y="3835381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20-24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F5B7B3-9B6D-0E4B-8C59-5F0C63391A3E}"/>
                </a:ext>
              </a:extLst>
            </p:cNvPr>
            <p:cNvSpPr txBox="1"/>
            <p:nvPr/>
          </p:nvSpPr>
          <p:spPr>
            <a:xfrm>
              <a:off x="501217" y="2872739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0-19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F0F698-1EA8-AA4C-8DBE-476B1BEA9029}"/>
                </a:ext>
              </a:extLst>
            </p:cNvPr>
            <p:cNvSpPr txBox="1"/>
            <p:nvPr/>
          </p:nvSpPr>
          <p:spPr>
            <a:xfrm>
              <a:off x="1484784" y="2308200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*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63BA0B0-FD2E-6B4F-A609-272143482FBA}"/>
                </a:ext>
              </a:extLst>
            </p:cNvPr>
            <p:cNvSpPr txBox="1"/>
            <p:nvPr/>
          </p:nvSpPr>
          <p:spPr>
            <a:xfrm>
              <a:off x="451524" y="3334405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10-19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31561E-317B-CD4A-B421-A07FC3C39E0E}"/>
                </a:ext>
              </a:extLst>
            </p:cNvPr>
            <p:cNvSpPr txBox="1"/>
            <p:nvPr/>
          </p:nvSpPr>
          <p:spPr>
            <a:xfrm>
              <a:off x="1282242" y="334062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20-29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7A8D83F-84BB-3744-8F90-9359306CACDD}"/>
                </a:ext>
              </a:extLst>
            </p:cNvPr>
            <p:cNvSpPr txBox="1"/>
            <p:nvPr/>
          </p:nvSpPr>
          <p:spPr>
            <a:xfrm>
              <a:off x="1282242" y="287324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20-39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86DE8D8-E1B2-F940-BB3C-27DDC8D47989}"/>
                </a:ext>
              </a:extLst>
            </p:cNvPr>
            <p:cNvSpPr txBox="1"/>
            <p:nvPr/>
          </p:nvSpPr>
          <p:spPr>
            <a:xfrm>
              <a:off x="2114421" y="3835381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40-44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A964FE2-442A-414E-A6F2-1C3A038B4702}"/>
                </a:ext>
              </a:extLst>
            </p:cNvPr>
            <p:cNvSpPr txBox="1"/>
            <p:nvPr/>
          </p:nvSpPr>
          <p:spPr>
            <a:xfrm>
              <a:off x="2101613" y="333182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40-49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2FB2DC0-2210-2649-A886-EA7A0BE1839E}"/>
                </a:ext>
              </a:extLst>
            </p:cNvPr>
            <p:cNvSpPr txBox="1"/>
            <p:nvPr/>
          </p:nvSpPr>
          <p:spPr>
            <a:xfrm>
              <a:off x="2096155" y="2869567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40-59</a:t>
              </a:r>
              <a:endParaRPr kumimoji="1" lang="zh-CN" altLang="en-US" dirty="0"/>
            </a:p>
          </p:txBody>
        </p: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93A8D5BD-1F6E-1E48-9BE1-6D29C02B7180}"/>
                </a:ext>
              </a:extLst>
            </p:cNvPr>
            <p:cNvCxnSpPr>
              <a:stCxn id="12" idx="0"/>
              <a:endCxn id="16" idx="2"/>
            </p:cNvCxnSpPr>
            <p:nvPr/>
          </p:nvCxnSpPr>
          <p:spPr>
            <a:xfrm flipV="1">
              <a:off x="772285" y="3642182"/>
              <a:ext cx="0" cy="19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01380D1A-9182-4D4C-8C21-2D1BE2352B96}"/>
                </a:ext>
              </a:extLst>
            </p:cNvPr>
            <p:cNvCxnSpPr>
              <a:cxnSpLocks/>
              <a:stCxn id="5" idx="0"/>
              <a:endCxn id="12" idx="2"/>
            </p:cNvCxnSpPr>
            <p:nvPr/>
          </p:nvCxnSpPr>
          <p:spPr>
            <a:xfrm flipV="1">
              <a:off x="772285" y="4143159"/>
              <a:ext cx="0" cy="15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E145210E-EABB-704A-8F52-092B0BF05DBE}"/>
                </a:ext>
              </a:extLst>
            </p:cNvPr>
            <p:cNvCxnSpPr>
              <a:cxnSpLocks/>
              <a:stCxn id="16" idx="0"/>
              <a:endCxn id="14" idx="2"/>
            </p:cNvCxnSpPr>
            <p:nvPr/>
          </p:nvCxnSpPr>
          <p:spPr>
            <a:xfrm flipV="1">
              <a:off x="772285" y="3180516"/>
              <a:ext cx="0" cy="153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539A8915-4AB0-384C-868C-287573FE305F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1391956" y="4143158"/>
              <a:ext cx="211047" cy="15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F82AA7DE-C474-2E4C-A32C-7D2F03BC97D7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1603003" y="4143158"/>
              <a:ext cx="301433" cy="15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EAB82B37-949D-5449-82E8-7C08DC0B8EF8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V="1">
              <a:off x="1603003" y="3181019"/>
              <a:ext cx="0" cy="159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3736F3CF-7ED2-4944-AC12-EBC40B68E775}"/>
                </a:ext>
              </a:extLst>
            </p:cNvPr>
            <p:cNvCxnSpPr>
              <a:cxnSpLocks/>
              <a:stCxn id="13" idx="0"/>
              <a:endCxn id="17" idx="2"/>
            </p:cNvCxnSpPr>
            <p:nvPr/>
          </p:nvCxnSpPr>
          <p:spPr>
            <a:xfrm flipV="1">
              <a:off x="1603003" y="3648405"/>
              <a:ext cx="0" cy="186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904FC046-2395-8641-BA42-C1085E94EF99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H="1" flipV="1">
              <a:off x="2435182" y="4143158"/>
              <a:ext cx="10011" cy="156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F7B5D567-01CA-EB4F-B9AF-C7AC7D8F5089}"/>
                </a:ext>
              </a:extLst>
            </p:cNvPr>
            <p:cNvCxnSpPr>
              <a:cxnSpLocks/>
              <a:stCxn id="19" idx="0"/>
              <a:endCxn id="20" idx="2"/>
            </p:cNvCxnSpPr>
            <p:nvPr/>
          </p:nvCxnSpPr>
          <p:spPr>
            <a:xfrm flipH="1" flipV="1">
              <a:off x="2422374" y="3639600"/>
              <a:ext cx="12808" cy="195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CB91372A-70AB-274E-832B-ADB621C2BC4C}"/>
                </a:ext>
              </a:extLst>
            </p:cNvPr>
            <p:cNvCxnSpPr>
              <a:cxnSpLocks/>
              <a:stCxn id="20" idx="0"/>
              <a:endCxn id="21" idx="2"/>
            </p:cNvCxnSpPr>
            <p:nvPr/>
          </p:nvCxnSpPr>
          <p:spPr>
            <a:xfrm flipH="1" flipV="1">
              <a:off x="2416916" y="3177344"/>
              <a:ext cx="5458" cy="154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2DD138BA-8A7C-2946-B622-F0C6AADD4211}"/>
                </a:ext>
              </a:extLst>
            </p:cNvPr>
            <p:cNvCxnSpPr>
              <a:cxnSpLocks/>
              <a:stCxn id="15" idx="2"/>
              <a:endCxn id="21" idx="0"/>
            </p:cNvCxnSpPr>
            <p:nvPr/>
          </p:nvCxnSpPr>
          <p:spPr>
            <a:xfrm>
              <a:off x="1612383" y="2615977"/>
              <a:ext cx="804533" cy="253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8D7A1E98-32B9-5D49-A9CA-7DE17453C990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772285" y="2615977"/>
              <a:ext cx="840098" cy="25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BBD647D2-1D46-2C40-8985-6118F9E0AB02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1603003" y="2615977"/>
              <a:ext cx="9380" cy="257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F9B1BF6-A364-0A44-8248-5219A902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76" y="3219822"/>
            <a:ext cx="3223443" cy="14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en-US" altLang="zh-CN" dirty="0"/>
                  <a:t>Mondrian</a:t>
                </a:r>
                <a:r>
                  <a:rPr lang="zh-CN" altLang="en-US" dirty="0"/>
                  <a:t>算法：</a:t>
                </a:r>
                <a:endParaRPr lang="en-US" altLang="zh-CN" dirty="0"/>
              </a:p>
              <a:p>
                <a:pPr lvl="1"/>
                <a:r>
                  <a:rPr lang="zh-CN" altLang="en-US" sz="1000" dirty="0"/>
                  <a:t>使用</a:t>
                </a:r>
                <a:r>
                  <a:rPr lang="en-US" altLang="zh-CN" sz="1000" dirty="0"/>
                  <a:t>Adult</a:t>
                </a:r>
                <a:r>
                  <a:rPr lang="zh-CN" altLang="en-US" sz="1000" dirty="0"/>
                  <a:t>数据集；</a:t>
                </a:r>
                <a:endParaRPr lang="en-US" altLang="zh-CN" sz="1000" dirty="0"/>
              </a:p>
              <a:p>
                <a:pPr lvl="1"/>
                <a:r>
                  <a:rPr lang="en-US" altLang="zh-CN" sz="1000" dirty="0"/>
                  <a:t>QI={age, </a:t>
                </a:r>
                <a:r>
                  <a:rPr lang="en-US" altLang="zh-CN" sz="1000" dirty="0" err="1"/>
                  <a:t>education_num</a:t>
                </a:r>
                <a:r>
                  <a:rPr lang="en-US" altLang="zh-CN" sz="1000" dirty="0"/>
                  <a:t>}</a:t>
                </a:r>
                <a:r>
                  <a:rPr lang="zh-CN" altLang="en-US" sz="1000" dirty="0"/>
                  <a:t>（数值型）</a:t>
                </a:r>
                <a:r>
                  <a:rPr lang="en-US" altLang="zh-CN" sz="1000" dirty="0"/>
                  <a:t>, S = {occupation};</a:t>
                </a:r>
              </a:p>
              <a:p>
                <a:pPr lvl="1"/>
                <a:r>
                  <a:rPr lang="zh-CN" altLang="en-US" sz="1000" dirty="0"/>
                  <a:t>输入：</a:t>
                </a:r>
                <a:r>
                  <a:rPr lang="fr-FR" altLang="zh-CN" sz="1000" dirty="0"/>
                  <a:t>data, k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(data</a:t>
                </a:r>
                <a:r>
                  <a:rPr lang="zh-CN" altLang="en-US" sz="1000" dirty="0"/>
                  <a:t>是数据集，</a:t>
                </a:r>
                <a:r>
                  <a:rPr lang="en-US" altLang="zh-CN" sz="1000" dirty="0"/>
                  <a:t>k</a:t>
                </a:r>
                <a:r>
                  <a:rPr lang="zh-CN" altLang="en-US" sz="1000" dirty="0"/>
                  <a:t>是</a:t>
                </a:r>
                <a:r>
                  <a:rPr lang="en-US" altLang="zh-CN" sz="1000" dirty="0"/>
                  <a:t>K-Anonymity</a:t>
                </a:r>
                <a:r>
                  <a:rPr lang="zh-CN" altLang="en-US" sz="1000" dirty="0"/>
                  <a:t>的参数）；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输出：匿名后的数据集。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评价指标：运行时间和</a:t>
                </a:r>
                <a:r>
                  <a:rPr lang="en-US" altLang="zh-CN" sz="1000" dirty="0"/>
                  <a:t>LM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dirty="0"/>
                  <a:t>可取</a:t>
                </a:r>
                <a:r>
                  <a:rPr lang="en-US" altLang="zh-CN" dirty="0"/>
                  <a:t>k=10 </a:t>
                </a:r>
                <a:r>
                  <a:rPr lang="zh-CN" altLang="en-US" dirty="0"/>
                  <a:t>。</a:t>
                </a:r>
                <a:r>
                  <a:rPr lang="zh-CN" altLang="en-US" sz="1600" dirty="0"/>
                  <a:t>并测试不同的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对实验结果的影响。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>
                <a:blip r:embed="rId3"/>
                <a:stretch>
                  <a:fillRect l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(Mondrian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2717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BE79DDA-D6E3-4655-BEC4-EDDA13AE0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Protecting respondents identities in microdata release[J]. IEEE transactions on Knowledge and Data Engineering, 2001.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LeFevre K, DeWitt D J, Ramakrishnan R. Mondrian multidimensional k-anonymity[C]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(ICDE'06). IEEE, 2006.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S. Iyengar , “Transforming data to satisfy privacy constraints,” in ACM SIGKDD International Conference on Knowledge Discovery and Data Mining, 2002.</a:t>
            </a:r>
            <a:endParaRPr lang="en-US" altLang="zh-CN" sz="1600" dirty="0">
              <a:hlinkClick r:id="rId2"/>
            </a:endParaRPr>
          </a:p>
          <a:p>
            <a:r>
              <a:rPr lang="en-US" altLang="zh-CN" sz="1600" dirty="0">
                <a:hlinkClick r:id="rId2"/>
              </a:rPr>
              <a:t>https://blog.csdn.net/xff1994/article/details/83149116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0513A0-1402-4663-98B7-AF2607A1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4ED1E-C8FF-4754-A8DF-4BCB02CB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8209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24400" y="133970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indent="0">
              <a:buNone/>
            </a:pPr>
            <a:endParaRPr dirty="0"/>
          </a:p>
          <a:p>
            <a:endParaRPr dirty="0"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24400" y="423862"/>
            <a:ext cx="6181175" cy="65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pic>
        <p:nvPicPr>
          <p:cNvPr id="301" name="Google Shape;301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0" y="1595241"/>
            <a:ext cx="2066925" cy="24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025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025" dirty="0"/>
                  <a:t>-Anonymity</a:t>
                </a:r>
                <a:endParaRPr lang="zh-CN" altLang="en-US" sz="2025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E858A96-DAA7-4D4F-8C7D-69ED4A2C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038" dirty="0"/>
              <a:t>Part 1</a:t>
            </a:r>
            <a:endParaRPr lang="zh-CN" altLang="en-US" sz="3038" dirty="0"/>
          </a:p>
        </p:txBody>
      </p:sp>
    </p:spTree>
    <p:extLst>
      <p:ext uri="{BB962C8B-B14F-4D97-AF65-F5344CB8AC3E}">
        <p14:creationId xmlns:p14="http://schemas.microsoft.com/office/powerpoint/2010/main" val="18063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C49BE4-B886-4F79-B416-7AB53171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</a:t>
            </a:r>
            <a:r>
              <a:rPr lang="zh-CN" altLang="en-US" dirty="0"/>
              <a:t>简介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83D8E-5826-40F8-9445-C2A5F3D23B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08E578D8-6866-444F-948E-BF1793600591}"/>
              </a:ext>
            </a:extLst>
          </p:cNvPr>
          <p:cNvSpPr txBox="1">
            <a:spLocks/>
          </p:cNvSpPr>
          <p:nvPr/>
        </p:nvSpPr>
        <p:spPr>
          <a:xfrm>
            <a:off x="334716" y="4798444"/>
            <a:ext cx="6188529" cy="29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bg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 panose="02010600030101010101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graphicFrame>
        <p:nvGraphicFramePr>
          <p:cNvPr id="6" name="Google Shape;181;p25">
            <a:extLst>
              <a:ext uri="{FF2B5EF4-FFF2-40B4-BE49-F238E27FC236}">
                <a16:creationId xmlns:a16="http://schemas.microsoft.com/office/drawing/2014/main" id="{BD64D848-8C57-4893-BD90-5D75E04CD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752513"/>
              </p:ext>
            </p:extLst>
          </p:nvPr>
        </p:nvGraphicFramePr>
        <p:xfrm>
          <a:off x="622042" y="1482020"/>
          <a:ext cx="5613875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07520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5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2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87348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C0CAA23-9AEE-4D89-B92D-14D208156396}"/>
              </a:ext>
            </a:extLst>
          </p:cNvPr>
          <p:cNvSpPr/>
          <p:nvPr/>
        </p:nvSpPr>
        <p:spPr>
          <a:xfrm>
            <a:off x="622042" y="1127121"/>
            <a:ext cx="5788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ontserrat" panose="02010600030101010101" charset="0"/>
              </a:rPr>
              <a:t>Every QI-cluster contains k or more tuples.  (k=4)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FAA6C4-4152-4F6D-9AC2-F47694467233}"/>
              </a:ext>
            </a:extLst>
          </p:cNvPr>
          <p:cNvSpPr/>
          <p:nvPr/>
        </p:nvSpPr>
        <p:spPr>
          <a:xfrm>
            <a:off x="1831953" y="1507801"/>
            <a:ext cx="3421835" cy="2716403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3B803E-CA02-45BF-A2DF-222DD0FD4354}"/>
              </a:ext>
            </a:extLst>
          </p:cNvPr>
          <p:cNvSpPr txBox="1"/>
          <p:nvPr/>
        </p:nvSpPr>
        <p:spPr>
          <a:xfrm>
            <a:off x="2616869" y="4344544"/>
            <a:ext cx="193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Quasi-identifiers, QI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3848C-C985-4314-B0AE-32F43F0C84DC}"/>
              </a:ext>
            </a:extLst>
          </p:cNvPr>
          <p:cNvSpPr txBox="1"/>
          <p:nvPr/>
        </p:nvSpPr>
        <p:spPr>
          <a:xfrm>
            <a:off x="519774" y="4344544"/>
            <a:ext cx="2097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Identifier attributes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1C60A-67AF-4233-9330-38C74FE3C0D4}"/>
              </a:ext>
            </a:extLst>
          </p:cNvPr>
          <p:cNvSpPr txBox="1"/>
          <p:nvPr/>
        </p:nvSpPr>
        <p:spPr>
          <a:xfrm>
            <a:off x="4750468" y="4344543"/>
            <a:ext cx="197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Sensitive attributes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85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3" y="1116462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技术：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Generalization:</a:t>
                </a:r>
                <a:r>
                  <a:rPr lang="zh-CN" altLang="en-US" sz="1200" dirty="0"/>
                  <a:t> 泛化；</a:t>
                </a:r>
                <a:endParaRPr lang="en-US" altLang="zh-CN" sz="1200" dirty="0"/>
              </a:p>
              <a:p>
                <a:pPr lvl="1"/>
                <a:r>
                  <a:rPr lang="en-US" altLang="zh-CN" sz="1200" dirty="0"/>
                  <a:t>Suppression: </a:t>
                </a:r>
                <a:r>
                  <a:rPr lang="zh-CN" altLang="en-US" sz="1200" dirty="0"/>
                  <a:t>不发布</a:t>
                </a:r>
                <a:r>
                  <a:rPr lang="en-US" altLang="zh-CN" sz="1200" dirty="0"/>
                  <a:t>/</a:t>
                </a:r>
                <a:r>
                  <a:rPr lang="zh-CN" altLang="en-US" sz="1200" dirty="0"/>
                  <a:t>删除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单个</a:t>
                </a:r>
                <a:r>
                  <a:rPr lang="en-US" altLang="zh-CN" dirty="0"/>
                  <a:t>(categorical) Attribute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预先定义泛化层数，设可以删除的最大记录数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𝑀𝑎𝑥𝑆𝑢𝑝</m:t>
                    </m:r>
                  </m:oMath>
                </a14:m>
                <a:r>
                  <a:rPr lang="en-US" altLang="zh-CN" sz="1200" dirty="0"/>
                  <a:t>;</a:t>
                </a:r>
              </a:p>
              <a:p>
                <a:pPr lvl="1"/>
                <a:r>
                  <a:rPr lang="zh-CN" altLang="en-US" sz="1200" dirty="0"/>
                  <a:t>先泛化到某一层，再删除记录数小于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200" dirty="0"/>
                  <a:t>的</a:t>
                </a:r>
                <a:r>
                  <a:rPr lang="en-US" altLang="zh-CN" sz="1200" dirty="0"/>
                  <a:t>QI-cluster</a:t>
                </a:r>
                <a:r>
                  <a:rPr lang="zh-CN" altLang="en-US" sz="1200" dirty="0"/>
                  <a:t>使得满足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200" dirty="0"/>
                  <a:t>-Anonymity</a:t>
                </a:r>
                <a:r>
                  <a:rPr lang="zh-CN" altLang="en-US" sz="1200" dirty="0"/>
                  <a:t>（</a:t>
                </a:r>
                <a:r>
                  <a:rPr lang="en-US" altLang="zh-CN" sz="1200" dirty="0"/>
                  <a:t>Full domain generalization</a:t>
                </a:r>
                <a:r>
                  <a:rPr lang="zh-CN" altLang="en-US" sz="1200" dirty="0"/>
                  <a:t>）；</a:t>
                </a:r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3" y="1116462"/>
                <a:ext cx="5348475" cy="3269117"/>
              </a:xfrm>
              <a:blipFill>
                <a:blip r:embed="rId3"/>
                <a:stretch>
                  <a:fillRect l="-1418" t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04FF7B-D5E1-40F2-96C3-9FDC0170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93" y="3571938"/>
            <a:ext cx="1904446" cy="8764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6F9773-C455-4738-B9A9-670E18AC4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635" y="3495160"/>
            <a:ext cx="1797130" cy="9333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70D877-BA85-42D4-8FC7-EF71CAB28F7E}"/>
              </a:ext>
            </a:extLst>
          </p:cNvPr>
          <p:cNvSpPr/>
          <p:nvPr/>
        </p:nvSpPr>
        <p:spPr>
          <a:xfrm>
            <a:off x="334716" y="4408038"/>
            <a:ext cx="6188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Protecting respondents identities in microdata release[J]. IEEE transactions on Knowledge and Data Engineering, 2001, 13(6): 1010-1027.</a:t>
            </a:r>
          </a:p>
        </p:txBody>
      </p:sp>
    </p:spTree>
    <p:extLst>
      <p:ext uri="{BB962C8B-B14F-4D97-AF65-F5344CB8AC3E}">
        <p14:creationId xmlns:p14="http://schemas.microsoft.com/office/powerpoint/2010/main" val="167325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8886" y="1127438"/>
                <a:ext cx="5720636" cy="3269117"/>
              </a:xfrm>
            </p:spPr>
            <p:txBody>
              <a:bodyPr/>
              <a:lstStyle/>
              <a:p>
                <a:r>
                  <a:rPr lang="zh-CN" altLang="en-US" dirty="0"/>
                  <a:t>多个</a:t>
                </a:r>
                <a:r>
                  <a:rPr lang="en-US" altLang="zh-CN" dirty="0"/>
                  <a:t>(categorical) Attributes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预定义泛化层数，构建</a:t>
                </a:r>
                <a:r>
                  <a:rPr lang="en-US" altLang="zh-CN" sz="1200" dirty="0"/>
                  <a:t>lattice</a:t>
                </a:r>
                <a:r>
                  <a:rPr lang="zh-CN" altLang="en-US" sz="1200" dirty="0"/>
                  <a:t>，如右下角的图；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例子：泛化到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1200" dirty="0"/>
                  <a:t>对应的距离向量为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[1, 1]</m:t>
                    </m:r>
                  </m:oMath>
                </a14:m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要求泛化后的表格在满足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200" dirty="0"/>
                  <a:t>-Anonymity</a:t>
                </a:r>
                <a:r>
                  <a:rPr lang="zh-CN" altLang="en-US" sz="1200" dirty="0"/>
                  <a:t>、删除的记录数不超过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𝑀𝑎𝑥𝑆𝑢𝑝</m:t>
                    </m:r>
                  </m:oMath>
                </a14:m>
                <a:r>
                  <a:rPr lang="zh-CN" altLang="en-US" sz="1200" dirty="0"/>
                  <a:t>的条件下，距离向量的元素之和尽可能得小。</a:t>
                </a:r>
                <a:endParaRPr lang="en-US" altLang="zh-CN" sz="1200" dirty="0"/>
              </a:p>
              <a:p>
                <a:r>
                  <a:rPr lang="zh-CN" altLang="en-US" dirty="0"/>
                  <a:t>基本过程（二分）：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结构高度为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1200" dirty="0"/>
                  <a:t>(</a:t>
                </a:r>
                <a:r>
                  <a:rPr lang="zh-CN" altLang="en-US" sz="1200" dirty="0"/>
                  <a:t>下面的例子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1200" dirty="0"/>
                  <a:t>)</a:t>
                </a:r>
                <a:r>
                  <a:rPr lang="zh-CN" altLang="en-US" sz="1200" dirty="0"/>
                  <a:t>，检查高为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1200" dirty="0"/>
                  <a:t>的节点能否满足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200" dirty="0"/>
                  <a:t>-</a:t>
                </a:r>
                <a:r>
                  <a:rPr lang="zh-CN" altLang="en-US" sz="1200" dirty="0"/>
                  <a:t>匿名，满足则继续检查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sz="1200" dirty="0"/>
                  <a:t>高度的结点；否则检查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sz="1200" dirty="0"/>
                  <a:t>高度的结点。重复这一过程直到找到满足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200" dirty="0"/>
                  <a:t>-</a:t>
                </a:r>
                <a:r>
                  <a:rPr lang="zh-CN" altLang="en-US" sz="1200" dirty="0"/>
                  <a:t>匿名的最低层。</a:t>
                </a:r>
                <a:endParaRPr lang="en-US" altLang="zh-CN" sz="1200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8886" y="1127438"/>
                <a:ext cx="5720636" cy="3269117"/>
              </a:xfrm>
              <a:blipFill>
                <a:blip r:embed="rId3"/>
                <a:stretch>
                  <a:fillRect l="-1327" t="-388" r="-2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658487-9B68-484A-94BE-A217DA8A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8" y="3291496"/>
            <a:ext cx="1111307" cy="1419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A4FE14-D5FA-4DC8-B1BA-126007F57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41" y="3352547"/>
            <a:ext cx="900081" cy="13185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9FD659-5A9C-40AC-9263-CC5F9486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00" y="3565275"/>
            <a:ext cx="1779992" cy="8717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2A5F67-AC61-45E9-AFDC-56FDEC432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188" y="3530347"/>
            <a:ext cx="156301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7537" y="3859704"/>
                <a:ext cx="5348475" cy="4075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100" i="1" smtClean="0">
                        <a:latin typeface="Cambria Math" panose="02040503050406030204" pitchFamily="18" charset="0"/>
                      </a:rPr>
                      <m:t>⊺</m:t>
                    </m:r>
                    <m:r>
                      <a:rPr lang="zh-CN" altLang="en-US" sz="110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100" dirty="0"/>
                  <a:t>完全</a:t>
                </a:r>
                <a:r>
                  <a:rPr lang="en-US" altLang="zh-CN" sz="1100" dirty="0"/>
                  <a:t>generalization</a:t>
                </a:r>
                <a:r>
                  <a:rPr lang="zh-CN" altLang="en-US" sz="1100" dirty="0"/>
                  <a:t>的</a:t>
                </a:r>
                <a:r>
                  <a:rPr lang="en-US" altLang="zh-CN" sz="1100" dirty="0"/>
                  <a:t>Table</a:t>
                </a:r>
                <a:r>
                  <a:rPr lang="zh-CN" altLang="en-US" sz="1100" dirty="0"/>
                  <a:t>；</a:t>
                </a:r>
                <a:endParaRPr lang="en-US" altLang="zh-CN" sz="1100" dirty="0"/>
              </a:p>
              <a:p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𝐷𝑇</m:t>
                        </m:r>
                      </m:sub>
                    </m:sSub>
                  </m:oMath>
                </a14:m>
                <a:r>
                  <a:rPr lang="zh-CN" altLang="en-US" sz="1100" dirty="0"/>
                  <a:t>表示右下角的图；</a:t>
                </a:r>
                <a:endParaRPr lang="en-US" altLang="zh-CN" sz="1100" dirty="0"/>
              </a:p>
              <a:p>
                <a:r>
                  <a:rPr lang="en-US" altLang="zh-CN" sz="1100" dirty="0"/>
                  <a:t>2.2 Vectors:</a:t>
                </a:r>
                <a:r>
                  <a:rPr lang="zh-CN" altLang="en-US" sz="1100" dirty="0"/>
                  <a:t>表示元素之和为</a:t>
                </a:r>
                <a:r>
                  <a:rPr lang="en-US" altLang="zh-CN" sz="1100" dirty="0"/>
                  <a:t>try</a:t>
                </a:r>
                <a:r>
                  <a:rPr lang="zh-CN" altLang="en-US" sz="1100" dirty="0"/>
                  <a:t>的距离向量的集合；</a:t>
                </a:r>
                <a:endParaRPr lang="en-US" altLang="zh-CN" sz="11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7537" y="3859704"/>
                <a:ext cx="5348475" cy="407562"/>
              </a:xfrm>
              <a:blipFill>
                <a:blip r:embed="rId3"/>
                <a:stretch>
                  <a:fillRect l="-1422" t="-12121" b="-1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9C8D14-038D-4573-90C5-C05EAA6D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7" y="1107475"/>
            <a:ext cx="5933005" cy="2679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4C4E5B-21AB-4DC7-B2AE-98F752A76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67" y="2825136"/>
            <a:ext cx="1111307" cy="1419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4E0AC-ECAC-4D6D-A26B-3453C1F5B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267" y="2875529"/>
            <a:ext cx="900081" cy="13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4256" y="1110776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技术：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Generalization:</a:t>
                </a:r>
                <a:r>
                  <a:rPr lang="zh-CN" altLang="en-US" sz="1200" dirty="0"/>
                  <a:t> 泛化；</a:t>
                </a:r>
                <a:endParaRPr lang="en-US" altLang="zh-CN" dirty="0"/>
              </a:p>
              <a:p>
                <a:r>
                  <a:rPr lang="zh-CN" altLang="en-US" dirty="0"/>
                  <a:t>单个（数值型）</a:t>
                </a:r>
                <a:r>
                  <a:rPr lang="en-US" altLang="zh-CN" dirty="0"/>
                  <a:t>Attribute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以所有记录在该属性取值的中位数将记录划分为两部分，然后每一部分继续以中位数划分为两个区间（有两种方式）。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重复这个过程，直到每个区间包含的记录数</a:t>
                </a:r>
                <a:r>
                  <a:rPr lang="en-US" altLang="zh-CN" sz="1200" dirty="0"/>
                  <a:t>&gt;=k</a:t>
                </a:r>
                <a:r>
                  <a:rPr lang="zh-CN" altLang="en-US" sz="1200" dirty="0"/>
                  <a:t>，且不能再划分。此时每个区间都是一个等价类，记录泛化为对应范围。</a:t>
                </a:r>
                <a:endParaRPr lang="en-US" altLang="zh-CN" sz="1200" dirty="0"/>
              </a:p>
              <a:p>
                <a:r>
                  <a:rPr lang="zh-CN" altLang="en-US" dirty="0"/>
                  <a:t>中位数划分的两种方式（后面介绍第一种）：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如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1200" dirty="0"/>
                  <a:t>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dirty="0" smtClean="0">
                        <a:latin typeface="Cambria Math" panose="02040503050406030204" pitchFamily="18" charset="0"/>
                      </a:rPr>
                      <m:t>dataset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=[1, 2, 3, 3, 4, 5]</m:t>
                    </m:r>
                  </m:oMath>
                </a14:m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第一种划分：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[1, 2, 3, 3],[4, 5]; </m:t>
                    </m:r>
                  </m:oMath>
                </a14:m>
                <a:r>
                  <a:rPr lang="en-US" altLang="zh-CN" sz="1200" dirty="0"/>
                  <a:t>(strict partitioning)</a:t>
                </a:r>
              </a:p>
              <a:p>
                <a:pPr lvl="1"/>
                <a:r>
                  <a:rPr lang="zh-CN" altLang="en-US" sz="1200" dirty="0"/>
                  <a:t>第二种划分</a:t>
                </a:r>
                <a:r>
                  <a:rPr lang="en-US" altLang="zh-CN" sz="1200" dirty="0"/>
                  <a:t>:</a:t>
                </a:r>
                <a:r>
                  <a:rPr lang="zh-CN" altLang="en-US" sz="12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zh-CN" altLang="en-US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2,</m:t>
                    </m:r>
                    <m:r>
                      <a:rPr lang="zh-CN" altLang="en-US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3], [3, 4, 5]</m:t>
                    </m:r>
                  </m:oMath>
                </a14:m>
                <a:r>
                  <a:rPr lang="zh-CN" altLang="en-US" sz="1200" dirty="0"/>
                  <a:t>。</a:t>
                </a:r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4256" y="1110776"/>
                <a:ext cx="5348475" cy="3269117"/>
              </a:xfrm>
              <a:blipFill>
                <a:blip r:embed="rId3"/>
                <a:stretch>
                  <a:fillRect l="-1422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EF6BEE-4F00-4A36-BAA9-2229DFB6B066}"/>
              </a:ext>
            </a:extLst>
          </p:cNvPr>
          <p:cNvSpPr txBox="1"/>
          <p:nvPr/>
        </p:nvSpPr>
        <p:spPr>
          <a:xfrm>
            <a:off x="273744" y="4367557"/>
            <a:ext cx="624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LeFevre K, DeWitt D J, Ramakrishnan R. Mondrian multidimensional k-anonymity[C]//22nd International conference on data engineering (ICDE'06). IEEE, 2006: 25-25.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3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多个（数值型）</a:t>
            </a:r>
            <a:r>
              <a:rPr lang="en-US" altLang="zh-CN" dirty="0"/>
              <a:t>Attributes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200" dirty="0"/>
              <a:t>每个</a:t>
            </a:r>
            <a:r>
              <a:rPr lang="en-US" altLang="zh-CN" sz="1200" dirty="0"/>
              <a:t>Partition</a:t>
            </a:r>
            <a:r>
              <a:rPr lang="zh-CN" altLang="en-US" sz="1200" dirty="0"/>
              <a:t>单独选择一个属性，可以选择范围最大的属性，或者随机选；</a:t>
            </a:r>
            <a:endParaRPr lang="en-US" altLang="zh-CN" sz="1200" dirty="0"/>
          </a:p>
          <a:p>
            <a:pPr lvl="1"/>
            <a:r>
              <a:rPr lang="zh-CN" altLang="en-US" sz="1200" dirty="0"/>
              <a:t>找到属性的中位数，对</a:t>
            </a:r>
            <a:r>
              <a:rPr lang="en-US" altLang="zh-CN" sz="1200" dirty="0"/>
              <a:t>Partition</a:t>
            </a:r>
            <a:r>
              <a:rPr lang="zh-CN" altLang="en-US" sz="1200" dirty="0"/>
              <a:t>划分；</a:t>
            </a:r>
            <a:endParaRPr lang="en-US" altLang="zh-CN" sz="1200" dirty="0"/>
          </a:p>
          <a:p>
            <a:pPr lvl="1"/>
            <a:r>
              <a:rPr lang="zh-CN" altLang="en-US" sz="1200" dirty="0"/>
              <a:t>重复上述过程，直到不能划分为止。</a:t>
            </a:r>
            <a:endParaRPr lang="en-US" altLang="zh-CN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1CE463-0340-425A-8971-F9885156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24" y="3240157"/>
            <a:ext cx="4272389" cy="1162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C0942C-28F1-4B87-AACE-1CB15494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4" y="3047899"/>
            <a:ext cx="1553797" cy="15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2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算法（</a:t>
            </a:r>
            <a:r>
              <a:rPr lang="en-US" altLang="zh-CN" dirty="0"/>
              <a:t>strict multidimensional </a:t>
            </a:r>
            <a:r>
              <a:rPr lang="en-US" altLang="zh-CN" sz="1600" dirty="0"/>
              <a:t>partitioning</a:t>
            </a:r>
            <a:r>
              <a:rPr lang="zh-CN" altLang="en-US" dirty="0"/>
              <a:t>）：</a:t>
            </a:r>
            <a:endParaRPr lang="en-US" altLang="zh-CN" sz="1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5ADC21-F32E-4FA6-A0E0-006F15D57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77"/>
          <a:stretch/>
        </p:blipFill>
        <p:spPr>
          <a:xfrm>
            <a:off x="685967" y="1776663"/>
            <a:ext cx="3966243" cy="21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9195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1836</TotalTime>
  <Words>1747</Words>
  <Application>Microsoft Macintosh PowerPoint</Application>
  <PresentationFormat>自定义</PresentationFormat>
  <Paragraphs>263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微软雅黑</vt:lpstr>
      <vt:lpstr>宋体</vt:lpstr>
      <vt:lpstr>Wingdings</vt:lpstr>
      <vt:lpstr>Arial</vt:lpstr>
      <vt:lpstr>Source Sans Pro</vt:lpstr>
      <vt:lpstr>Constantia</vt:lpstr>
      <vt:lpstr>Mongolian Baiti</vt:lpstr>
      <vt:lpstr>Times New Roman</vt:lpstr>
      <vt:lpstr>Montserrat</vt:lpstr>
      <vt:lpstr>Cambria Math</vt:lpstr>
      <vt:lpstr>Gremio template</vt:lpstr>
      <vt:lpstr>Methodology, Ethics and Practice of  Data Privacy</vt:lpstr>
      <vt:lpstr>Part 1</vt:lpstr>
      <vt:lpstr>K-Anonymity简介</vt:lpstr>
      <vt:lpstr>K-Anonymity 算法1 -- Samarati算法</vt:lpstr>
      <vt:lpstr>K-Anonymity 算法1 -- Samarati算法</vt:lpstr>
      <vt:lpstr>K-Anonymity 算法1 -- Samarati算法</vt:lpstr>
      <vt:lpstr>K-Anonymity 算法2 -- Mondrian算法</vt:lpstr>
      <vt:lpstr>K-Anonymity 算法2 -- Mondrian算法</vt:lpstr>
      <vt:lpstr>K-Anonymity 算法2 -- Mondrian算法</vt:lpstr>
      <vt:lpstr>评价指标 Loss Metric (LM)</vt:lpstr>
      <vt:lpstr>评价指标 Loss Metric (LM)</vt:lpstr>
      <vt:lpstr>Adult数据集介绍（文件夹中有提供）</vt:lpstr>
      <vt:lpstr>实验要求</vt:lpstr>
      <vt:lpstr>实验要求</vt:lpstr>
      <vt:lpstr>实验要求(Samarati算法)</vt:lpstr>
      <vt:lpstr>实验要求(Samarati算法)</vt:lpstr>
      <vt:lpstr>实验要求(Mondrian算法)</vt:lpstr>
      <vt:lpstr>参考资料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Boodoo</dc:creator>
  <cp:lastModifiedBy>吕 超杰</cp:lastModifiedBy>
  <cp:revision>156</cp:revision>
  <dcterms:modified xsi:type="dcterms:W3CDTF">2021-04-19T23:43:57Z</dcterms:modified>
</cp:coreProperties>
</file>